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2" r:id="rId1"/>
  </p:sldMasterIdLst>
  <p:sldIdLst>
    <p:sldId id="256" r:id="rId2"/>
    <p:sldId id="257" r:id="rId3"/>
    <p:sldId id="260" r:id="rId4"/>
    <p:sldId id="272" r:id="rId5"/>
    <p:sldId id="262" r:id="rId6"/>
    <p:sldId id="263" r:id="rId7"/>
    <p:sldId id="259" r:id="rId8"/>
    <p:sldId id="271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FD0141-BA8F-D8AE-6215-145505D7C25B}" v="541" dt="2025-04-08T15:49:04.224"/>
    <p1510:client id="{35D019FA-E85C-A80C-4A4C-FD0E0097A874}" v="16" dt="2025-04-08T16:32:28.363"/>
    <p1510:client id="{CAB3D72E-E020-A6CF-5262-370C06E5BCF2}" v="302" dt="2025-04-08T16:42:07.837"/>
    <p1510:client id="{EFFD13DE-DFF8-EE14-5343-942285D60C4A}" v="141" dt="2025-04-08T16:56:56.7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21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195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7508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553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85530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16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2160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76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74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221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27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880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86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13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52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227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55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b="1">
                <a:solidFill>
                  <a:srgbClr val="2E83C3"/>
                </a:solidFill>
                <a:latin typeface="Times New Roman"/>
                <a:cs typeface="Times New Roman"/>
              </a:rPr>
              <a:t>Third Sprint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2189" y="4050833"/>
            <a:ext cx="8521814" cy="1096899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400">
                <a:solidFill>
                  <a:srgbClr val="000000"/>
                </a:solidFill>
                <a:latin typeface="Times New Roman"/>
                <a:cs typeface="Times New Roman"/>
              </a:rPr>
              <a:t>Team RCM</a:t>
            </a:r>
          </a:p>
          <a:p>
            <a:r>
              <a:rPr lang="en-US" sz="2400">
                <a:solidFill>
                  <a:srgbClr val="000000"/>
                </a:solidFill>
                <a:latin typeface="Times New Roman"/>
                <a:cs typeface="Times New Roman"/>
              </a:rPr>
              <a:t>By: Ramiro Gamboa Montes, Christopher Ramirez, Maggie Hemond</a:t>
            </a:r>
          </a:p>
          <a:p>
            <a:endParaRPr lang="en-US" sz="240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14448-EA3D-6ED2-B3F9-FC93A84D1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>
                <a:solidFill>
                  <a:srgbClr val="2E83C3"/>
                </a:solidFill>
                <a:ea typeface="+mj-lt"/>
                <a:cs typeface="+mj-lt"/>
              </a:rPr>
              <a:t>Our Hopes &amp; Dreams</a:t>
            </a:r>
            <a:r>
              <a:rPr lang="en-US" sz="4400">
                <a:solidFill>
                  <a:srgbClr val="2E83C3"/>
                </a:solidFill>
                <a:ea typeface="+mj-lt"/>
                <a:cs typeface="+mj-lt"/>
              </a:rPr>
              <a:t> </a:t>
            </a:r>
            <a:endParaRPr lang="en-US" sz="4400" b="1">
              <a:solidFill>
                <a:srgbClr val="2E83C3"/>
              </a:solidFill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C6472-B06C-199D-CC74-1DA05B436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8494"/>
            <a:ext cx="8831128" cy="49659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>
                <a:ea typeface="+mn-lt"/>
                <a:cs typeface="+mn-lt"/>
              </a:rPr>
              <a:t>What we wanted to get done:</a:t>
            </a:r>
          </a:p>
          <a:p>
            <a:pPr>
              <a:buFont typeface="Wingdings 3"/>
              <a:buChar char=""/>
            </a:pPr>
            <a:r>
              <a:rPr lang="en-US" sz="2000" b="1">
                <a:ea typeface="+mn-lt"/>
                <a:cs typeface="+mn-lt"/>
              </a:rPr>
              <a:t>Stock Page:</a:t>
            </a:r>
          </a:p>
          <a:p>
            <a:pPr lvl="1">
              <a:buFont typeface="Wingdings 3"/>
              <a:buChar char=""/>
            </a:pPr>
            <a:r>
              <a:rPr lang="en-US" sz="2000">
                <a:ea typeface="+mn-lt"/>
                <a:cs typeface="+mn-lt"/>
              </a:rPr>
              <a:t>Fictional money</a:t>
            </a:r>
          </a:p>
          <a:p>
            <a:pPr lvl="1">
              <a:buFont typeface="Wingdings 3"/>
              <a:buChar char=""/>
            </a:pPr>
            <a:r>
              <a:rPr lang="en-US" sz="2000">
                <a:solidFill>
                  <a:srgbClr val="000000"/>
                </a:solidFill>
                <a:latin typeface="Trebuchet MS"/>
                <a:ea typeface="+mn-lt"/>
                <a:cs typeface="Times New Roman"/>
              </a:rPr>
              <a:t>buy fractions of stocks</a:t>
            </a:r>
          </a:p>
          <a:p>
            <a:pPr>
              <a:buFont typeface="Wingdings 3"/>
              <a:buChar char=""/>
            </a:pPr>
            <a:r>
              <a:rPr lang="en-US" sz="2000" b="1">
                <a:solidFill>
                  <a:srgbClr val="404040"/>
                </a:solidFill>
                <a:latin typeface="Trebuchet MS"/>
                <a:ea typeface="+mn-lt"/>
                <a:cs typeface="Times New Roman"/>
              </a:rPr>
              <a:t>Settings:</a:t>
            </a:r>
            <a:endParaRPr lang="en-US" sz="2000" b="1">
              <a:ea typeface="+mn-lt"/>
              <a:cs typeface="Times New Roman"/>
            </a:endParaRPr>
          </a:p>
          <a:p>
            <a:pPr lvl="1"/>
            <a:r>
              <a:rPr lang="en-US" sz="2000">
                <a:latin typeface="Trebuchet MS"/>
                <a:cs typeface="Times New Roman"/>
              </a:rPr>
              <a:t>Light/Dark theme toggle fix.</a:t>
            </a:r>
            <a:endParaRPr lang="en-US" sz="2000">
              <a:cs typeface="Times New Roman"/>
            </a:endParaRPr>
          </a:p>
          <a:p>
            <a:pPr>
              <a:buFont typeface="Wingdings 3,Sans-Serif" charset="2"/>
              <a:buChar char=""/>
            </a:pPr>
            <a:r>
              <a:rPr lang="en-US" sz="2000" b="1">
                <a:latin typeface="Trebuchet MS"/>
                <a:cs typeface="Times New Roman"/>
              </a:rPr>
              <a:t>Integrate a better API:</a:t>
            </a:r>
            <a:endParaRPr lang="en-US" sz="2000">
              <a:solidFill>
                <a:srgbClr val="000000"/>
              </a:solidFill>
              <a:latin typeface="Trebuchet MS"/>
              <a:cs typeface="Times New Roman"/>
            </a:endParaRPr>
          </a:p>
          <a:p>
            <a:pPr lvl="1">
              <a:buFont typeface="Wingdings 3,Sans-Serif" charset="2"/>
              <a:buChar char=""/>
            </a:pPr>
            <a:r>
              <a:rPr lang="en-US" sz="2000">
                <a:solidFill>
                  <a:srgbClr val="404040"/>
                </a:solidFill>
                <a:latin typeface="Trebuchet MS"/>
                <a:cs typeface="Times New Roman"/>
              </a:rPr>
              <a:t>Use an API that allows us to see more stocks and has more features such as an auto fill (alpha vantage).</a:t>
            </a:r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 </a:t>
            </a:r>
          </a:p>
          <a:p>
            <a:pPr>
              <a:buFont typeface="Wingdings 3,Sans-Serif" charset="2"/>
              <a:buChar char=""/>
            </a:pPr>
            <a:r>
              <a:rPr lang="en-US" sz="2000" b="1">
                <a:latin typeface="Trebuchet MS"/>
                <a:cs typeface="Times New Roman"/>
              </a:rPr>
              <a:t>CSS:</a:t>
            </a:r>
            <a:endParaRPr lang="en-US" sz="2000">
              <a:solidFill>
                <a:srgbClr val="000000"/>
              </a:solidFill>
              <a:latin typeface="Trebuchet MS"/>
              <a:cs typeface="Times New Roman"/>
            </a:endParaRPr>
          </a:p>
          <a:p>
            <a:pPr lvl="1">
              <a:buFont typeface="Wingdings 3,Sans-Serif" charset="2"/>
              <a:buChar char=""/>
            </a:pPr>
            <a:r>
              <a:rPr lang="en-US" sz="2000">
                <a:latin typeface="Trebuchet MS"/>
                <a:cs typeface="Times New Roman"/>
              </a:rPr>
              <a:t>Improve Formatting.</a:t>
            </a:r>
            <a:endParaRPr lang="en-US" sz="2000"/>
          </a:p>
          <a:p>
            <a:pPr lvl="1">
              <a:buFont typeface="Wingdings 3"/>
              <a:buChar char=""/>
            </a:pPr>
            <a:endParaRPr lang="en-US" sz="2000">
              <a:latin typeface="Trebuchet MS"/>
              <a:cs typeface="Times New Roman"/>
            </a:endParaRPr>
          </a:p>
          <a:p>
            <a:pPr marL="0" indent="0">
              <a:buNone/>
            </a:pPr>
            <a:endParaRPr lang="en-US" sz="2000">
              <a:latin typeface="Trebuchet MS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73755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E9D09-EE6A-DFEC-D2BC-678AFADF7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>
                <a:solidFill>
                  <a:srgbClr val="2E83C3"/>
                </a:solidFill>
                <a:latin typeface="Trebuchet MS"/>
                <a:ea typeface="+mj-lt"/>
                <a:cs typeface="Times New Roman"/>
              </a:rPr>
              <a:t>Back-End: </a:t>
            </a:r>
            <a:r>
              <a:rPr lang="en-US" sz="4400" b="1">
                <a:solidFill>
                  <a:srgbClr val="2E83C3"/>
                </a:solidFill>
                <a:latin typeface="Trebuchet MS"/>
                <a:ea typeface="+mj-lt"/>
                <a:cs typeface="+mj-lt"/>
              </a:rPr>
              <a:t>The Harsh Reality </a:t>
            </a:r>
            <a:endParaRPr lang="en-US" b="1">
              <a:solidFill>
                <a:srgbClr val="2E83C3"/>
              </a:solidFill>
              <a:latin typeface="Trebuchet MS"/>
              <a:cs typeface="Times New Roman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1BE77A1-C0E0-B689-28AA-5C6441656710}"/>
              </a:ext>
            </a:extLst>
          </p:cNvPr>
          <p:cNvSpPr>
            <a:spLocks noGrp="1"/>
          </p:cNvSpPr>
          <p:nvPr/>
        </p:nvSpPr>
        <p:spPr>
          <a:xfrm>
            <a:off x="677334" y="1713842"/>
            <a:ext cx="8596668" cy="472405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ea typeface="+mn-lt"/>
                <a:cs typeface="+mn-lt"/>
              </a:rPr>
              <a:t>Started Firebase Integration Beginnings</a:t>
            </a:r>
            <a:endParaRPr lang="en-US">
              <a:solidFill>
                <a:srgbClr val="000000"/>
              </a:solidFill>
              <a:ea typeface="+mn-lt"/>
              <a:cs typeface="+mn-lt"/>
            </a:endParaRPr>
          </a:p>
          <a:p>
            <a:pPr lvl="1">
              <a:buClr>
                <a:srgbClr val="17B0E4"/>
              </a:buClr>
            </a:pPr>
            <a:r>
              <a:rPr lang="en-US" sz="1800">
                <a:ea typeface="+mn-lt"/>
                <a:cs typeface="+mn-lt"/>
              </a:rPr>
              <a:t>Started integrating Firebase into the app’s backend.</a:t>
            </a:r>
            <a:endParaRPr lang="en-US" sz="1800">
              <a:solidFill>
                <a:srgbClr val="000000"/>
              </a:solidFill>
              <a:ea typeface="+mn-lt"/>
              <a:cs typeface="+mn-lt"/>
            </a:endParaRPr>
          </a:p>
          <a:p>
            <a:pPr lvl="1">
              <a:buClr>
                <a:srgbClr val="17B0E4"/>
              </a:buClr>
            </a:pPr>
            <a:r>
              <a:rPr lang="en-US" sz="1800">
                <a:ea typeface="+mn-lt"/>
                <a:cs typeface="+mn-lt"/>
              </a:rPr>
              <a:t>Explored both Node.js and Python Cloud Functions to fetch and cache stock data (went with python)</a:t>
            </a:r>
            <a:endParaRPr lang="en-US" sz="1800"/>
          </a:p>
          <a:p>
            <a:pPr>
              <a:buClr>
                <a:srgbClr val="17B0E4"/>
              </a:buClr>
            </a:pPr>
            <a:r>
              <a:rPr lang="en-US" b="1">
                <a:ea typeface="+mn-lt"/>
                <a:cs typeface="+mn-lt"/>
              </a:rPr>
              <a:t>Started </a:t>
            </a:r>
            <a:r>
              <a:rPr lang="en-US" b="1" err="1">
                <a:ea typeface="+mn-lt"/>
                <a:cs typeface="+mn-lt"/>
              </a:rPr>
              <a:t>Firestore</a:t>
            </a:r>
            <a:r>
              <a:rPr lang="en-US" b="1">
                <a:ea typeface="+mn-lt"/>
                <a:cs typeface="+mn-lt"/>
              </a:rPr>
              <a:t> Setup</a:t>
            </a:r>
            <a:endParaRPr lang="en-US">
              <a:ea typeface="+mn-lt"/>
              <a:cs typeface="+mn-lt"/>
            </a:endParaRPr>
          </a:p>
          <a:p>
            <a:pPr lvl="1">
              <a:buClr>
                <a:srgbClr val="17B0E4"/>
              </a:buClr>
            </a:pPr>
            <a:r>
              <a:rPr lang="en-US" sz="1800">
                <a:ea typeface="+mn-lt"/>
                <a:cs typeface="+mn-lt"/>
              </a:rPr>
              <a:t>Configured </a:t>
            </a:r>
            <a:r>
              <a:rPr lang="en-US" sz="1800" err="1">
                <a:ea typeface="+mn-lt"/>
                <a:cs typeface="+mn-lt"/>
              </a:rPr>
              <a:t>Firestore</a:t>
            </a:r>
            <a:r>
              <a:rPr lang="en-US" sz="1800">
                <a:ea typeface="+mn-lt"/>
                <a:cs typeface="+mn-lt"/>
              </a:rPr>
              <a:t> and deployed a sample function to write dummy stock data.</a:t>
            </a:r>
          </a:p>
          <a:p>
            <a:pPr lvl="1">
              <a:buClr>
                <a:srgbClr val="17B0E4"/>
              </a:buClr>
            </a:pPr>
            <a:r>
              <a:rPr lang="en-US" sz="1800">
                <a:ea typeface="+mn-lt"/>
                <a:cs typeface="+mn-lt"/>
              </a:rPr>
              <a:t>Learned to use environment configuration (via Firebase CLI and environment variables) to manage API keys securely.</a:t>
            </a:r>
            <a:endParaRPr lang="en-US" sz="1800"/>
          </a:p>
          <a:p>
            <a:pPr marL="457200" lvl="1" indent="0">
              <a:buClr>
                <a:srgbClr val="EB3D9F"/>
              </a:buClr>
              <a:buNone/>
            </a:pPr>
            <a:r>
              <a:rPr lang="en-US" sz="1800">
                <a:solidFill>
                  <a:srgbClr val="404040"/>
                </a:solidFill>
              </a:rPr>
              <a:t>All this lives on a private server for now, as we still us "legacy" code which would be yfinance.</a:t>
            </a:r>
            <a:r>
              <a:rPr lang="en-US" sz="1800">
                <a:ea typeface="+mn-lt"/>
                <a:cs typeface="+mn-lt"/>
              </a:rPr>
              <a:t> Another note is this can all be simply moved over to "render" however we wanted to minime the number of applications we use (React, Render, python, firebase)</a:t>
            </a:r>
          </a:p>
          <a:p>
            <a:pPr>
              <a:buClr>
                <a:srgbClr val="EB3D9F"/>
              </a:buClr>
              <a:buFont typeface="Wingdings 3" charset="2"/>
              <a:buChar char=""/>
            </a:pPr>
            <a:endParaRPr lang="en-US" b="1">
              <a:ea typeface="+mn-lt"/>
              <a:cs typeface="+mn-lt"/>
            </a:endParaRPr>
          </a:p>
          <a:p>
            <a:pPr>
              <a:buClr>
                <a:srgbClr val="F496CB">
                  <a:lumMod val="75000"/>
                </a:srgbClr>
              </a:buClr>
              <a:buNone/>
            </a:pPr>
            <a:endParaRPr lang="en-US" b="1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76019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D3A1C-5404-7516-64CE-AB875FBFE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419F0-D455-1F61-F4DC-FFCCFA29B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>
                <a:solidFill>
                  <a:srgbClr val="2E83C3"/>
                </a:solidFill>
                <a:latin typeface="Trebuchet MS"/>
                <a:ea typeface="+mj-lt"/>
                <a:cs typeface="Times New Roman"/>
              </a:rPr>
              <a:t>Back-End: </a:t>
            </a:r>
            <a:r>
              <a:rPr lang="en-US" sz="4400" b="1">
                <a:solidFill>
                  <a:srgbClr val="2E83C3"/>
                </a:solidFill>
                <a:latin typeface="Trebuchet MS"/>
                <a:ea typeface="+mj-lt"/>
                <a:cs typeface="+mj-lt"/>
              </a:rPr>
              <a:t>The Harsh Reality </a:t>
            </a:r>
            <a:endParaRPr lang="en-US" b="1">
              <a:solidFill>
                <a:srgbClr val="2E83C3"/>
              </a:solidFill>
              <a:latin typeface="Trebuchet MS"/>
              <a:cs typeface="Times New Roman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90696AC-5ABD-8162-474E-157CB07DC918}"/>
              </a:ext>
            </a:extLst>
          </p:cNvPr>
          <p:cNvSpPr>
            <a:spLocks noGrp="1"/>
          </p:cNvSpPr>
          <p:nvPr/>
        </p:nvSpPr>
        <p:spPr>
          <a:xfrm>
            <a:off x="677334" y="1713842"/>
            <a:ext cx="8596668" cy="472405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800" b="1">
              <a:ea typeface="+mn-lt"/>
              <a:cs typeface="+mn-lt"/>
            </a:endParaRPr>
          </a:p>
          <a:p>
            <a:pPr>
              <a:buClr>
                <a:srgbClr val="EB3D9F"/>
              </a:buClr>
              <a:buFont typeface="Wingdings 3" charset="2"/>
              <a:buChar char=""/>
            </a:pPr>
            <a:endParaRPr lang="en-US" b="1">
              <a:ea typeface="+mn-lt"/>
              <a:cs typeface="+mn-lt"/>
            </a:endParaRPr>
          </a:p>
          <a:p>
            <a:pPr>
              <a:buClr>
                <a:srgbClr val="F496CB">
                  <a:lumMod val="75000"/>
                </a:srgbClr>
              </a:buClr>
              <a:buNone/>
            </a:pPr>
            <a:endParaRPr lang="en-US" b="1">
              <a:ea typeface="+mn-lt"/>
              <a:cs typeface="+mn-lt"/>
            </a:endParaRPr>
          </a:p>
        </p:txBody>
      </p:sp>
      <p:pic>
        <p:nvPicPr>
          <p:cNvPr id="3" name="Picture 2" descr="A diagram of a computer&#10;&#10;AI-generated content may be incorrect.">
            <a:extLst>
              <a:ext uri="{FF2B5EF4-FFF2-40B4-BE49-F238E27FC236}">
                <a16:creationId xmlns:a16="http://schemas.microsoft.com/office/drawing/2014/main" id="{6E714EF6-95C0-8F9F-8DEB-7066758ACA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5" t="9163" b="18327"/>
          <a:stretch/>
        </p:blipFill>
        <p:spPr>
          <a:xfrm>
            <a:off x="1621972" y="1817914"/>
            <a:ext cx="6477047" cy="4612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212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49D71-19EB-BCE4-4AE1-07FF62398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9800-9357-D541-DF0B-0EF443B74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22470"/>
            <a:ext cx="8596668" cy="1110974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2E83C3"/>
                </a:solidFill>
                <a:latin typeface="Trebuchet MS"/>
                <a:ea typeface="+mj-lt"/>
                <a:cs typeface="Times New Roman"/>
              </a:rPr>
              <a:t>Future Backend Enhancements</a:t>
            </a:r>
            <a:endParaRPr lang="en-US" sz="4400">
              <a:solidFill>
                <a:srgbClr val="2E83C3"/>
              </a:solidFill>
              <a:latin typeface="Trebuchet MS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D3F56-51B5-8CD0-2E69-A331A93F4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18850"/>
            <a:ext cx="8596668" cy="49078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/>
            <a:r>
              <a:rPr lang="en-US" b="1">
                <a:ea typeface="+mn-lt"/>
                <a:cs typeface="+mn-lt"/>
              </a:rPr>
              <a:t>Finalize stock info:</a:t>
            </a:r>
            <a:r>
              <a:rPr lang="en-US">
                <a:ea typeface="+mn-lt"/>
                <a:cs typeface="+mn-lt"/>
              </a:rPr>
              <a:t> We have figured out that alpha vantage is pretty good! Perhaps we'll add a database for caching or use a combination of both yfinance and alpha vantage. </a:t>
            </a:r>
          </a:p>
          <a:p>
            <a:r>
              <a:rPr lang="en-US" b="1">
                <a:ea typeface="+mn-lt"/>
                <a:cs typeface="+mn-lt"/>
              </a:rPr>
              <a:t>Firebase authetication: </a:t>
            </a:r>
            <a:r>
              <a:rPr lang="en-US">
                <a:ea typeface="+mn-lt"/>
                <a:cs typeface="+mn-lt"/>
              </a:rPr>
              <a:t>We need to store people's portfolios at some point since we are a web-app and do not have local storage.</a:t>
            </a:r>
          </a:p>
          <a:p>
            <a:pPr marL="0" indent="0">
              <a:buNone/>
            </a:pPr>
            <a:endParaRPr lang="en-US" b="1">
              <a:ea typeface="+mn-lt"/>
              <a:cs typeface="+mn-lt"/>
            </a:endParaRPr>
          </a:p>
          <a:p>
            <a:pPr>
              <a:buNone/>
            </a:pPr>
            <a:endParaRPr lang="en-US"/>
          </a:p>
          <a:p>
            <a:pPr>
              <a:buNone/>
            </a:pPr>
            <a:endParaRPr lang="en-US">
              <a:ea typeface="+mn-lt"/>
              <a:cs typeface="+mn-lt"/>
            </a:endParaRPr>
          </a:p>
        </p:txBody>
      </p:sp>
      <p:pic>
        <p:nvPicPr>
          <p:cNvPr id="4" name="Picture 3" descr="A diagram of a process&#10;&#10;AI-generated content may be incorrect.">
            <a:extLst>
              <a:ext uri="{FF2B5EF4-FFF2-40B4-BE49-F238E27FC236}">
                <a16:creationId xmlns:a16="http://schemas.microsoft.com/office/drawing/2014/main" id="{8381535E-26A5-9CC1-2220-AA3D8C3711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506" r="402" b="27108"/>
          <a:stretch/>
        </p:blipFill>
        <p:spPr>
          <a:xfrm>
            <a:off x="1046922" y="4171122"/>
            <a:ext cx="7469835" cy="236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10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9A4526-3156-F268-14B4-7E506E579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6A54-975E-B6B0-4FEA-2A545B592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rgbClr val="2E83C3"/>
                </a:solidFill>
                <a:latin typeface="Trebuchet MS"/>
                <a:cs typeface="Times New Roman"/>
              </a:rPr>
              <a:t>Stock Page: Current </a:t>
            </a:r>
            <a:r>
              <a:rPr lang="en-US" sz="4400" b="1">
                <a:solidFill>
                  <a:srgbClr val="2E83C3"/>
                </a:solidFill>
                <a:latin typeface="Trebuchet MS"/>
                <a:ea typeface="+mj-lt"/>
                <a:cs typeface="+mj-lt"/>
              </a:rPr>
              <a:t>Developments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A93EE1F-6DBF-18D6-E742-ADA12CDB5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551" y="1696461"/>
            <a:ext cx="8596668" cy="15416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Worked on:</a:t>
            </a:r>
            <a:endParaRPr lang="en-US" sz="2000">
              <a:latin typeface="Trebuchet MS"/>
              <a:cs typeface="Times New Roman"/>
            </a:endParaRPr>
          </a:p>
          <a:p>
            <a:r>
              <a:rPr lang="en-US" sz="2000">
                <a:latin typeface="Trebuchet MS"/>
                <a:cs typeface="Times New Roman"/>
              </a:rPr>
              <a:t>We can buy stocks with fictional money</a:t>
            </a:r>
          </a:p>
          <a:p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We can buy fractions of stocks</a:t>
            </a:r>
            <a:endParaRPr lang="en-US"/>
          </a:p>
        </p:txBody>
      </p:sp>
      <p:pic>
        <p:nvPicPr>
          <p:cNvPr id="3" name="Picture 2" descr="A graph on a screen&#10;&#10;AI-generated content may be incorrect.">
            <a:extLst>
              <a:ext uri="{FF2B5EF4-FFF2-40B4-BE49-F238E27FC236}">
                <a16:creationId xmlns:a16="http://schemas.microsoft.com/office/drawing/2014/main" id="{03934446-5988-B15C-9D87-3D6B81A72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216" y="2612284"/>
            <a:ext cx="7136028" cy="3126540"/>
          </a:xfrm>
          <a:prstGeom prst="rect">
            <a:avLst/>
          </a:prstGeom>
        </p:spPr>
      </p:pic>
      <p:pic>
        <p:nvPicPr>
          <p:cNvPr id="4" name="Picture 3" descr="A screenshot of a phone&#10;&#10;AI-generated content may be incorrect.">
            <a:extLst>
              <a:ext uri="{FF2B5EF4-FFF2-40B4-BE49-F238E27FC236}">
                <a16:creationId xmlns:a16="http://schemas.microsoft.com/office/drawing/2014/main" id="{C2C4FC4B-AAD9-AC29-47C1-23D5DB84D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593" y="5736781"/>
            <a:ext cx="7043354" cy="112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53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D2D23-683E-F4A8-53F3-64EF4A7BC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7A9E4-280A-B082-A2DA-8529A8800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2977"/>
            <a:ext cx="8596668" cy="12135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>
              <a:solidFill>
                <a:srgbClr val="000000"/>
              </a:solidFill>
              <a:latin typeface="Trebuchet MS"/>
              <a:cs typeface="Times New Roman"/>
            </a:endParaRPr>
          </a:p>
          <a:p>
            <a:pPr marL="0" indent="0">
              <a:buNone/>
            </a:pPr>
            <a:endParaRPr lang="en-US" sz="2000">
              <a:solidFill>
                <a:srgbClr val="000000"/>
              </a:solidFill>
              <a:latin typeface="Trebuchet MS"/>
              <a:cs typeface="Times New Roman"/>
            </a:endParaRPr>
          </a:p>
          <a:p>
            <a:pPr marL="0" indent="0">
              <a:buNone/>
            </a:pPr>
            <a:endParaRPr lang="en-US" sz="2000">
              <a:solidFill>
                <a:srgbClr val="404040"/>
              </a:solidFill>
              <a:latin typeface="Trebuchet MS"/>
              <a:cs typeface="Times New Roman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C683C4F-28FF-DEC9-6B1C-58675C03DA94}"/>
              </a:ext>
            </a:extLst>
          </p:cNvPr>
          <p:cNvSpPr>
            <a:spLocks noGrp="1"/>
          </p:cNvSpPr>
          <p:nvPr/>
        </p:nvSpPr>
        <p:spPr>
          <a:xfrm>
            <a:off x="574757" y="315936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900" b="1">
                <a:solidFill>
                  <a:srgbClr val="2E83C3"/>
                </a:solidFill>
                <a:latin typeface="Trebuchet MS"/>
                <a:cs typeface="Times New Roman"/>
              </a:rPr>
              <a:t>CSS: Current </a:t>
            </a:r>
            <a:r>
              <a:rPr lang="en-US" sz="3900" b="1">
                <a:solidFill>
                  <a:srgbClr val="2E83C3"/>
                </a:solidFill>
                <a:latin typeface="Trebuchet MS"/>
                <a:ea typeface="+mj-lt"/>
                <a:cs typeface="+mj-lt"/>
              </a:rPr>
              <a:t>Developments</a:t>
            </a:r>
            <a:endParaRPr lang="en-US" sz="3900" b="1">
              <a:solidFill>
                <a:srgbClr val="2E83C3"/>
              </a:solidFill>
              <a:latin typeface="Trebuchet MS"/>
              <a:cs typeface="Times New Roman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B4740E8-4E4D-D9F4-5002-119D8C5B65B3}"/>
              </a:ext>
            </a:extLst>
          </p:cNvPr>
          <p:cNvSpPr>
            <a:spLocks noGrp="1"/>
          </p:cNvSpPr>
          <p:nvPr/>
        </p:nvSpPr>
        <p:spPr>
          <a:xfrm>
            <a:off x="574757" y="4482746"/>
            <a:ext cx="8596668" cy="15506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Worked on:</a:t>
            </a:r>
          </a:p>
          <a:p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Got some CSS styling for the pages. Examples are text-align, margin, and font-family</a:t>
            </a:r>
            <a:endParaRPr lang="en-US" sz="900">
              <a:solidFill>
                <a:srgbClr val="9CDCFE"/>
              </a:solidFill>
              <a:latin typeface="Menlo"/>
              <a:cs typeface="Times New Roman"/>
            </a:endParaRPr>
          </a:p>
          <a:p>
            <a:pPr marL="0" indent="0">
              <a:buNone/>
            </a:pPr>
            <a:endParaRPr lang="en-US" sz="2000">
              <a:solidFill>
                <a:srgbClr val="404040"/>
              </a:solidFill>
              <a:latin typeface="Trebuchet MS"/>
              <a:cs typeface="Times New Roman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07BB2E-A961-1DBA-4B69-AB5819D09B11}"/>
              </a:ext>
            </a:extLst>
          </p:cNvPr>
          <p:cNvSpPr txBox="1">
            <a:spLocks/>
          </p:cNvSpPr>
          <p:nvPr/>
        </p:nvSpPr>
        <p:spPr>
          <a:xfrm>
            <a:off x="584748" y="485974"/>
            <a:ext cx="8596668" cy="8151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900" b="1">
                <a:solidFill>
                  <a:srgbClr val="2E83C3"/>
                </a:solidFill>
                <a:latin typeface="Trebuchet MS"/>
                <a:cs typeface="Times New Roman"/>
              </a:rPr>
              <a:t>Settings: Current </a:t>
            </a:r>
            <a:r>
              <a:rPr lang="en-US" sz="3900" b="1">
                <a:solidFill>
                  <a:srgbClr val="2E83C3"/>
                </a:solidFill>
                <a:latin typeface="Trebuchet MS"/>
                <a:ea typeface="+mj-lt"/>
                <a:cs typeface="+mj-lt"/>
              </a:rPr>
              <a:t>Developments</a:t>
            </a:r>
            <a:endParaRPr lang="en-US" sz="3900" b="1">
              <a:solidFill>
                <a:srgbClr val="2E83C3"/>
              </a:solidFill>
              <a:latin typeface="Trebuchet MS"/>
              <a:cs typeface="Times New Roman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2D12498-C5E1-5532-0C2D-B17B8605AB5A}"/>
              </a:ext>
            </a:extLst>
          </p:cNvPr>
          <p:cNvSpPr txBox="1">
            <a:spLocks/>
          </p:cNvSpPr>
          <p:nvPr/>
        </p:nvSpPr>
        <p:spPr>
          <a:xfrm>
            <a:off x="584748" y="1604731"/>
            <a:ext cx="8596668" cy="11432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Worked on:</a:t>
            </a:r>
          </a:p>
          <a:p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The light and dark theme got broken. Fixed the Light/Dark theme </a:t>
            </a:r>
            <a:endParaRPr lang="en-US" sz="2000">
              <a:solidFill>
                <a:srgbClr val="404040"/>
              </a:solidFill>
              <a:latin typeface="Trebuchet MS"/>
              <a:cs typeface="Times New Roman"/>
            </a:endParaRPr>
          </a:p>
          <a:p>
            <a:pPr marL="0" indent="0">
              <a:buFont typeface="Wingdings 3" charset="2"/>
              <a:buNone/>
            </a:pPr>
            <a:endParaRPr lang="en-US" sz="2000">
              <a:solidFill>
                <a:srgbClr val="000000"/>
              </a:solidFill>
              <a:latin typeface="Trebuchet MS"/>
              <a:cs typeface="Times New Roman"/>
            </a:endParaRPr>
          </a:p>
          <a:p>
            <a:pPr marL="0" indent="0">
              <a:buFont typeface="Wingdings 3" charset="2"/>
              <a:buNone/>
            </a:pPr>
            <a:endParaRPr lang="en-US" sz="2000">
              <a:solidFill>
                <a:srgbClr val="404040"/>
              </a:solidFill>
              <a:latin typeface="Trebuchet MS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6145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C27D2D-3DC3-E088-0C65-A0756A10C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6E8FB-4E0D-AC96-B3D9-7F2F78A46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>
                <a:solidFill>
                  <a:srgbClr val="2E83C3"/>
                </a:solidFill>
                <a:latin typeface="Trebuchet MS"/>
                <a:cs typeface="Times New Roman"/>
              </a:rPr>
              <a:t>Future </a:t>
            </a:r>
            <a:r>
              <a:rPr lang="en-US" sz="4400" b="1">
                <a:solidFill>
                  <a:srgbClr val="2E83C3"/>
                </a:solidFill>
                <a:latin typeface="Trebuchet MS"/>
                <a:ea typeface="+mj-lt"/>
                <a:cs typeface="+mj-lt"/>
              </a:rPr>
              <a:t>Developments</a:t>
            </a:r>
            <a:endParaRPr lang="en-US" b="1">
              <a:solidFill>
                <a:srgbClr val="2E83C3"/>
              </a:solidFill>
              <a:latin typeface="Trebuchet MS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6CD3D-115F-B14C-67C1-081AF9E7F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2977"/>
            <a:ext cx="8596668" cy="42835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Want to work on:</a:t>
            </a:r>
          </a:p>
          <a:p>
            <a:r>
              <a:rPr lang="en-US" sz="2000" b="1">
                <a:solidFill>
                  <a:srgbClr val="404040"/>
                </a:solidFill>
                <a:latin typeface="Trebuchet MS"/>
                <a:cs typeface="Times New Roman"/>
              </a:rPr>
              <a:t>API Security:</a:t>
            </a:r>
            <a:r>
              <a:rPr lang="en-US" sz="2000">
                <a:solidFill>
                  <a:srgbClr val="404040"/>
                </a:solidFill>
                <a:latin typeface="Trebuchet MS"/>
                <a:cs typeface="Times New Roman"/>
              </a:rPr>
              <a:t> Currently, the API endpoint is public; implement authentication to restrict access. </a:t>
            </a:r>
          </a:p>
          <a:p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Portfolio: </a:t>
            </a:r>
            <a:endParaRPr lang="en-US" sz="2000">
              <a:solidFill>
                <a:srgbClr val="404040"/>
              </a:solidFill>
              <a:latin typeface="Trebuchet MS"/>
              <a:cs typeface="Times New Roman"/>
            </a:endParaRPr>
          </a:p>
          <a:p>
            <a:pPr lvl="1" indent="-342900">
              <a:buFont typeface="Courier New" charset="2"/>
              <a:buChar char="o"/>
            </a:pPr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Gain/loss of all of portfolio</a:t>
            </a:r>
            <a:endParaRPr lang="en-US" sz="2000">
              <a:solidFill>
                <a:srgbClr val="404040"/>
              </a:solidFill>
              <a:latin typeface="Trebuchet MS"/>
              <a:cs typeface="Times New Roman"/>
            </a:endParaRPr>
          </a:p>
          <a:p>
            <a:pPr lvl="1" indent="-342900">
              <a:buFont typeface="Courier New" charset="2"/>
              <a:buChar char="o"/>
            </a:pPr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save portfolio so it does not disappear</a:t>
            </a:r>
            <a:endParaRPr lang="en-US" sz="2000"/>
          </a:p>
          <a:p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Stock page:</a:t>
            </a:r>
          </a:p>
          <a:p>
            <a:pPr lvl="1" indent="-342900">
              <a:buFont typeface="Courier New" charset="2"/>
              <a:buChar char="o"/>
            </a:pPr>
            <a:r>
              <a:rPr lang="en-US" sz="2000">
                <a:solidFill>
                  <a:srgbClr val="000000"/>
                </a:solidFill>
                <a:latin typeface="Trebuchet MS"/>
                <a:cs typeface="Times New Roman"/>
              </a:rPr>
              <a:t> Method of presentation on stock page (EndLess scroll and sections)</a:t>
            </a:r>
          </a:p>
          <a:p>
            <a:pPr marL="0" indent="0">
              <a:buNone/>
            </a:pPr>
            <a:endParaRPr lang="en-US" sz="2000">
              <a:solidFill>
                <a:srgbClr val="404040"/>
              </a:solidFill>
              <a:latin typeface="Trebuchet MS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11188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42D82-EE40-111C-6A90-27D39898C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US" sz="3900" b="1">
                <a:solidFill>
                  <a:schemeClr val="accent2"/>
                </a:solidFill>
              </a:rPr>
              <a:t>Overall </a:t>
            </a:r>
            <a:r>
              <a:rPr lang="en-US" sz="3900" b="1">
                <a:solidFill>
                  <a:schemeClr val="bg1"/>
                </a:solidFill>
              </a:rPr>
              <a:t>future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27774-6E06-EEC7-542F-0CBF5EC83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84986" cy="40475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Currently, each component is responsible for fetching and processing its own data. To increase efficiency, we could implement a centralized data processing page that handles data parsing for all components, streamlining the process and reducing redundant requests.</a:t>
            </a:r>
          </a:p>
          <a:p>
            <a:r>
              <a:rPr lang="en-US">
                <a:solidFill>
                  <a:srgbClr val="000000"/>
                </a:solidFill>
              </a:rPr>
              <a:t>Continue to work on each of the pages adding the features we want</a:t>
            </a:r>
          </a:p>
        </p:txBody>
      </p:sp>
      <p:pic>
        <p:nvPicPr>
          <p:cNvPr id="4" name="Picture 3" descr="Generated image">
            <a:extLst>
              <a:ext uri="{FF2B5EF4-FFF2-40B4-BE49-F238E27FC236}">
                <a16:creationId xmlns:a16="http://schemas.microsoft.com/office/drawing/2014/main" id="{DA63E250-366F-37A3-D9B4-53EB03D6B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9776" y="423968"/>
            <a:ext cx="5804509" cy="578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73102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Facet</vt:lpstr>
      <vt:lpstr>Third Sprint</vt:lpstr>
      <vt:lpstr>Our Hopes &amp; Dreams </vt:lpstr>
      <vt:lpstr>Back-End: The Harsh Reality </vt:lpstr>
      <vt:lpstr>Back-End: The Harsh Reality </vt:lpstr>
      <vt:lpstr>Future Backend Enhancements</vt:lpstr>
      <vt:lpstr>Stock Page: Current Developments</vt:lpstr>
      <vt:lpstr>PowerPoint Presentation</vt:lpstr>
      <vt:lpstr>Future Developments</vt:lpstr>
      <vt:lpstr>Overall future ideas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2025-03-18T16:27:25Z</dcterms:created>
  <dcterms:modified xsi:type="dcterms:W3CDTF">2025-04-25T16:08:30Z</dcterms:modified>
</cp:coreProperties>
</file>

<file path=docProps/thumbnail.jpeg>
</file>